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3" r:id="rId5"/>
    <p:sldId id="274" r:id="rId6"/>
    <p:sldId id="284" r:id="rId7"/>
    <p:sldId id="276" r:id="rId8"/>
    <p:sldId id="277" r:id="rId9"/>
    <p:sldId id="278" r:id="rId10"/>
    <p:sldId id="280" r:id="rId11"/>
    <p:sldId id="283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agoj Šutalo" initials="DŠ" lastIdx="3" clrIdx="0">
    <p:extLst>
      <p:ext uri="{19B8F6BF-5375-455C-9EA6-DF929625EA0E}">
        <p15:presenceInfo xmlns:p15="http://schemas.microsoft.com/office/powerpoint/2012/main" userId="S::dsutalo@mdomsp.hr::247540a7-05e3-40a4-acb3-70e4d2dcba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4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Svijetli stil 1 - Isticanj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vijetli stil 2 - Isticanj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Juričić" userId="ff0957ae-e2c9-47d8-be17-00acc13830f2" providerId="ADAL" clId="{53A71462-1851-4E26-8D2F-D0C77CA0FFBF}"/>
    <pc:docChg chg="custSel delSld modSld">
      <pc:chgData name="Ivana Juričić" userId="ff0957ae-e2c9-47d8-be17-00acc13830f2" providerId="ADAL" clId="{53A71462-1851-4E26-8D2F-D0C77CA0FFBF}" dt="2024-03-21T13:55:52.770" v="142" actId="2711"/>
      <pc:docMkLst>
        <pc:docMk/>
      </pc:docMkLst>
      <pc:sldChg chg="del">
        <pc:chgData name="Ivana Juričić" userId="ff0957ae-e2c9-47d8-be17-00acc13830f2" providerId="ADAL" clId="{53A71462-1851-4E26-8D2F-D0C77CA0FFBF}" dt="2024-03-20T09:11:57.417" v="116" actId="2696"/>
        <pc:sldMkLst>
          <pc:docMk/>
          <pc:sldMk cId="2534375091" sldId="275"/>
        </pc:sldMkLst>
      </pc:sldChg>
      <pc:sldChg chg="modSp mod">
        <pc:chgData name="Ivana Juričić" userId="ff0957ae-e2c9-47d8-be17-00acc13830f2" providerId="ADAL" clId="{53A71462-1851-4E26-8D2F-D0C77CA0FFBF}" dt="2024-03-21T13:55:52.770" v="142" actId="2711"/>
        <pc:sldMkLst>
          <pc:docMk/>
          <pc:sldMk cId="3796685065" sldId="277"/>
        </pc:sldMkLst>
        <pc:spChg chg="mod">
          <ac:chgData name="Ivana Juričić" userId="ff0957ae-e2c9-47d8-be17-00acc13830f2" providerId="ADAL" clId="{53A71462-1851-4E26-8D2F-D0C77CA0FFBF}" dt="2024-03-21T13:55:52.770" v="142" actId="2711"/>
          <ac:spMkLst>
            <pc:docMk/>
            <pc:sldMk cId="3796685065" sldId="277"/>
            <ac:spMk id="6" creationId="{6B006639-AB0A-41FB-B020-B538CFF26753}"/>
          </ac:spMkLst>
        </pc:spChg>
      </pc:sldChg>
      <pc:sldChg chg="modSp mod">
        <pc:chgData name="Ivana Juričić" userId="ff0957ae-e2c9-47d8-be17-00acc13830f2" providerId="ADAL" clId="{53A71462-1851-4E26-8D2F-D0C77CA0FFBF}" dt="2024-03-20T09:09:57.055" v="111" actId="20577"/>
        <pc:sldMkLst>
          <pc:docMk/>
          <pc:sldMk cId="1093691900" sldId="278"/>
        </pc:sldMkLst>
        <pc:spChg chg="mod">
          <ac:chgData name="Ivana Juričić" userId="ff0957ae-e2c9-47d8-be17-00acc13830f2" providerId="ADAL" clId="{53A71462-1851-4E26-8D2F-D0C77CA0FFBF}" dt="2024-03-20T09:09:57.055" v="111" actId="20577"/>
          <ac:spMkLst>
            <pc:docMk/>
            <pc:sldMk cId="1093691900" sldId="278"/>
            <ac:spMk id="6" creationId="{70AA7AAF-9649-4579-B210-983DFC101FA4}"/>
          </ac:spMkLst>
        </pc:spChg>
      </pc:sldChg>
      <pc:sldChg chg="modSp mod">
        <pc:chgData name="Ivana Juričić" userId="ff0957ae-e2c9-47d8-be17-00acc13830f2" providerId="ADAL" clId="{53A71462-1851-4E26-8D2F-D0C77CA0FFBF}" dt="2024-03-20T09:11:37.494" v="115" actId="20577"/>
        <pc:sldMkLst>
          <pc:docMk/>
          <pc:sldMk cId="1953280538" sldId="280"/>
        </pc:sldMkLst>
        <pc:spChg chg="mod">
          <ac:chgData name="Ivana Juričić" userId="ff0957ae-e2c9-47d8-be17-00acc13830f2" providerId="ADAL" clId="{53A71462-1851-4E26-8D2F-D0C77CA0FFBF}" dt="2024-03-20T09:11:37.494" v="115" actId="20577"/>
          <ac:spMkLst>
            <pc:docMk/>
            <pc:sldMk cId="1953280538" sldId="280"/>
            <ac:spMk id="6" creationId="{63A4B214-3651-4473-8DFE-CD6AC2C58F45}"/>
          </ac:spMkLst>
        </pc:spChg>
      </pc:sldChg>
      <pc:sldChg chg="modSp mod">
        <pc:chgData name="Ivana Juričić" userId="ff0957ae-e2c9-47d8-be17-00acc13830f2" providerId="ADAL" clId="{53A71462-1851-4E26-8D2F-D0C77CA0FFBF}" dt="2024-03-20T08:15:19.960" v="22" actId="20577"/>
        <pc:sldMkLst>
          <pc:docMk/>
          <pc:sldMk cId="313073868" sldId="284"/>
        </pc:sldMkLst>
        <pc:spChg chg="mod">
          <ac:chgData name="Ivana Juričić" userId="ff0957ae-e2c9-47d8-be17-00acc13830f2" providerId="ADAL" clId="{53A71462-1851-4E26-8D2F-D0C77CA0FFBF}" dt="2024-03-20T08:15:19.960" v="22" actId="20577"/>
          <ac:spMkLst>
            <pc:docMk/>
            <pc:sldMk cId="313073868" sldId="284"/>
            <ac:spMk id="13" creationId="{592DDB71-50AB-44E7-9955-AFA9BF0878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3C51D-DF06-4039-8BF9-E111B5D1E403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59108-143A-4A08-AFF8-17140E2409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14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22B3F2-0BC7-47F1-92C1-39D1D9593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0C7D142-3620-45C7-9BC4-E4A4CF877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2F5149-A4DD-44BF-B51A-1EDA4EBE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6213DC-B9F7-4539-9953-F59481FBB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4704CF-E8BC-4039-89EA-2C68332E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128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57BBDB-224F-418E-88C3-3303155A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7AD0A24-4B28-4EAF-BA99-E5718F5B0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83D33D-E345-4D10-8868-798BF069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65ED84-9D20-4373-BD81-CD3E3CED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C19491-612D-43B9-A2F2-380CA244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5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6C74DE0-1AC8-4A55-BCBC-649627CA6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A3B123C-24DB-46A7-92E6-36BBC1DFF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9B3EC72-3D0C-4F5F-BBF0-34A23BA8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6F87162-D9C0-4EEA-9934-B9303639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E3E7E5D-F7C5-47B8-BB53-35462EB9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09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534AD3-BAA0-4DD0-BA20-85B54F32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CBF104-ED37-4C74-9B58-D5CB8EFB0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0645457-4A6A-4C08-A206-C1EAC707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4AF692-DC1E-4CE2-A6D6-0138D3D6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0AC11B7-27E1-414A-89DF-C817750D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19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6647B6-E4A6-4FAC-8892-17D138ACD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28C9A5C-35B8-46BA-8750-51FB945B5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BD4F84-7F8A-4C24-8AA5-942BCAF2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DD72F6-F7EE-4D04-9ECF-115C7616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442AEA0-551A-4DC4-A029-87780F3F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821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2E6040-5E5A-4FC6-A285-B16944AD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63A88B-93AE-406F-A782-B070E247C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40892B8-44E8-4DE9-A7D6-0705FE578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3C845F0-7AB0-4C6A-A672-B17AB443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6B17905-515C-4CF7-BCAC-D723D82D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63F719E-2268-4086-A6AD-24159220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505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ACCD2C-984A-4AE4-9E34-45AE6202A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4A2B8A6-F65F-4600-AA53-90C1BF25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7021952-37BD-4521-981D-59A5D29C5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BB9EADB-BA5D-431E-821A-DB192B11C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EBDFEDA-44FE-416E-9AC2-5CEFF95C8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12DCAFB-BD67-447D-9174-732B3951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A45FF73-F840-4C51-A7A6-535CB040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F8E819A-7060-4AC2-9B65-FE7538E3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68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619394-A75B-45EB-B75D-D9358CEB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C9127A0-0DCC-4754-B281-4B8EC87A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F72E363-E485-4812-9BE1-BBE57150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E2024CF-725B-4519-88AF-8A0AE1C6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68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371731B-FF3D-4815-85C6-2DDF346F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FD868C4-0099-48AB-B863-DCB0C47E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8FC93CB-9FDD-4B7D-A61E-DB8632AD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00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9F5831-07EC-4415-8C6B-D2EB5BCD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B1FC37-B3A0-408F-A711-83CCDE13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3FBED45-03A2-4DFC-A2E7-A8CD1177C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90ADB01-9BE8-4857-8FAA-E27B17D2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0AF1792-EA89-4831-B389-70CFA39F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08C214E-8760-4DB4-B27B-D6061128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7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1C1098-BC0A-4882-B48F-3109AAAD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A67751E-E576-49C9-BE2B-751368F61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734E4CB-2237-428C-830D-C13A2A3B1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55A889E-4B7D-4590-9526-2399BF76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07A8B24-CCC0-452B-B6E8-7E24593C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988AD1B-8A6A-4B3B-83B3-78FA1792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86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5B1E084-706A-43EE-AB6A-A83927FE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04E47F3-1EB2-45A1-914F-DB0021B1C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FD2FB11-3345-4117-93C3-62771B4F0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97B6-26C6-47C1-9C97-B00F0799923B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DF2F89B-6DFA-4772-A83E-00FAB0A1E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04D1F1-BF03-4E6F-845D-FC496A606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7610E-F668-4005-AE08-C9031D20D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181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20_07_85_1593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grafijaimladi.gov.h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B7262BCE-A5F7-4092-AB9D-88FB65D57BDD}"/>
              </a:ext>
            </a:extLst>
          </p:cNvPr>
          <p:cNvSpPr txBox="1"/>
          <p:nvPr/>
        </p:nvSpPr>
        <p:spPr>
          <a:xfrm>
            <a:off x="3049398" y="2690336"/>
            <a:ext cx="609460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 dani 202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hr-H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hr-H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Predstavljanje projekata u nadležnosti </a:t>
            </a:r>
            <a:b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Središnjeg državnog ureda za demografiju i mlade</a:t>
            </a:r>
          </a:p>
        </p:txBody>
      </p:sp>
    </p:spTree>
    <p:extLst>
      <p:ext uri="{BB962C8B-B14F-4D97-AF65-F5344CB8AC3E}">
        <p14:creationId xmlns:p14="http://schemas.microsoft.com/office/powerpoint/2010/main" val="45485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B9C558CC-D27F-4D2B-B58F-AF9F38F7C0A3}"/>
              </a:ext>
            </a:extLst>
          </p:cNvPr>
          <p:cNvSpPr txBox="1"/>
          <p:nvPr/>
        </p:nvSpPr>
        <p:spPr>
          <a:xfrm>
            <a:off x="1403059" y="1222460"/>
            <a:ext cx="609460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200" dirty="0">
                <a:solidFill>
                  <a:schemeClr val="tx2"/>
                </a:solidFill>
              </a:rPr>
              <a:t>Uvod</a:t>
            </a:r>
          </a:p>
        </p:txBody>
      </p:sp>
      <p:sp>
        <p:nvSpPr>
          <p:cNvPr id="11" name="Rezervirano mjesto sadržaja 2">
            <a:extLst>
              <a:ext uri="{FF2B5EF4-FFF2-40B4-BE49-F238E27FC236}">
                <a16:creationId xmlns:a16="http://schemas.microsoft.com/office/drawing/2014/main" id="{FAE9868F-E064-4569-AFA7-BAC3E504F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254324"/>
            <a:ext cx="9833548" cy="3740002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Središnji državni ured za demografiju i mlade ustrojen je Zakonom o ustrojstvu i djelokrugu tijela državne uprave (Narodne novine, broj </a:t>
            </a:r>
            <a:r>
              <a:rPr lang="hr-HR" sz="2000" u="sng" dirty="0">
                <a:solidFill>
                  <a:schemeClr val="tx2"/>
                </a:solidFill>
                <a:hlinkClick r:id="rId3"/>
              </a:rPr>
              <a:t>85/2020</a:t>
            </a:r>
            <a:r>
              <a:rPr lang="hr-HR" sz="2000" dirty="0">
                <a:solidFill>
                  <a:schemeClr val="tx2"/>
                </a:solidFill>
              </a:rPr>
              <a:t>), a člankom 21. navedenog Zakona propisan je njegov djelokrug rada</a:t>
            </a:r>
          </a:p>
          <a:p>
            <a:pPr marL="0" indent="0">
              <a:buNone/>
            </a:pPr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Tri osnovna područja djelovanja: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tx2"/>
                </a:solidFill>
              </a:rPr>
              <a:t>    1. Demografija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tx2"/>
                </a:solidFill>
              </a:rPr>
              <a:t>    2. Podrška roditeljstvu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tx2"/>
                </a:solidFill>
              </a:rPr>
              <a:t>    3. Mladi</a:t>
            </a:r>
          </a:p>
          <a:p>
            <a:pPr marL="0" indent="0">
              <a:buNone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3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12" name="Naslov 1">
            <a:extLst>
              <a:ext uri="{FF2B5EF4-FFF2-40B4-BE49-F238E27FC236}">
                <a16:creationId xmlns:a16="http://schemas.microsoft.com/office/drawing/2014/main" id="{5CBE0DB2-0F0A-44A1-8E9B-E23AAB2F8395}"/>
              </a:ext>
            </a:extLst>
          </p:cNvPr>
          <p:cNvSpPr txBox="1">
            <a:spLocks/>
          </p:cNvSpPr>
          <p:nvPr/>
        </p:nvSpPr>
        <p:spPr>
          <a:xfrm>
            <a:off x="1254574" y="895349"/>
            <a:ext cx="9833548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dirty="0">
                <a:solidFill>
                  <a:schemeClr val="tx2"/>
                </a:solidFill>
                <a:latin typeface="+mn-lt"/>
              </a:rPr>
              <a:t>Natječaji u 202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4</a:t>
            </a:r>
            <a:r>
              <a:rPr lang="hr-HR" sz="2400" dirty="0">
                <a:solidFill>
                  <a:schemeClr val="tx2"/>
                </a:solidFill>
                <a:latin typeface="+mn-lt"/>
              </a:rPr>
              <a:t>. godini</a:t>
            </a:r>
          </a:p>
        </p:txBody>
      </p:sp>
      <p:sp>
        <p:nvSpPr>
          <p:cNvPr id="13" name="Rezervirano mjesto sadržaja 2">
            <a:extLst>
              <a:ext uri="{FF2B5EF4-FFF2-40B4-BE49-F238E27FC236}">
                <a16:creationId xmlns:a16="http://schemas.microsoft.com/office/drawing/2014/main" id="{592DDB71-50AB-44E7-9955-AFA9BF08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188" y="1818723"/>
            <a:ext cx="9833548" cy="4611204"/>
          </a:xfrm>
        </p:spPr>
        <p:txBody>
          <a:bodyPr anchor="ctr">
            <a:normAutofit/>
          </a:bodyPr>
          <a:lstStyle/>
          <a:p>
            <a:pPr marL="457200" indent="-457200">
              <a:buAutoNum type="arabicPeriod"/>
            </a:pPr>
            <a:r>
              <a:rPr lang="hr-HR" sz="2000" b="1" dirty="0">
                <a:solidFill>
                  <a:schemeClr val="tx2"/>
                </a:solidFill>
              </a:rPr>
              <a:t>Poziv za prijavu projekata udruga usmjerenih podršci roditeljstvu za 202</a:t>
            </a:r>
            <a:r>
              <a:rPr lang="en-US" sz="2000" b="1" dirty="0">
                <a:solidFill>
                  <a:schemeClr val="tx2"/>
                </a:solidFill>
              </a:rPr>
              <a:t>4</a:t>
            </a:r>
            <a:r>
              <a:rPr lang="hr-HR" sz="2000" b="1" dirty="0">
                <a:solidFill>
                  <a:schemeClr val="tx2"/>
                </a:solidFill>
              </a:rPr>
              <a:t>. godinu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tx2"/>
                </a:solidFill>
              </a:rPr>
              <a:t>        </a:t>
            </a:r>
            <a:r>
              <a:rPr lang="hr-HR" sz="2000" i="1" dirty="0">
                <a:solidFill>
                  <a:schemeClr val="tx2"/>
                </a:solidFill>
              </a:rPr>
              <a:t>Planirana objava: </a:t>
            </a:r>
            <a:r>
              <a:rPr lang="en-US" sz="2000" i="1" dirty="0" err="1">
                <a:solidFill>
                  <a:schemeClr val="tx2"/>
                </a:solidFill>
              </a:rPr>
              <a:t>svibanj</a:t>
            </a:r>
            <a:r>
              <a:rPr lang="en-US" sz="2000" i="1" dirty="0">
                <a:solidFill>
                  <a:schemeClr val="tx2"/>
                </a:solidFill>
              </a:rPr>
              <a:t>/</a:t>
            </a:r>
            <a:r>
              <a:rPr lang="en-US" sz="2000" i="1" dirty="0" err="1">
                <a:solidFill>
                  <a:schemeClr val="tx2"/>
                </a:solidFill>
              </a:rPr>
              <a:t>lipanj</a:t>
            </a:r>
            <a:r>
              <a:rPr lang="hr-HR" sz="2000" i="1" dirty="0">
                <a:solidFill>
                  <a:schemeClr val="tx2"/>
                </a:solidFill>
              </a:rPr>
              <a:t> 202</a:t>
            </a:r>
            <a:r>
              <a:rPr lang="en-US" sz="2000" i="1" dirty="0">
                <a:solidFill>
                  <a:schemeClr val="tx2"/>
                </a:solidFill>
              </a:rPr>
              <a:t>4</a:t>
            </a:r>
            <a:r>
              <a:rPr lang="hr-HR" sz="2000" i="1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chemeClr val="tx2"/>
              </a:solidFill>
            </a:endParaRPr>
          </a:p>
          <a:p>
            <a:pPr marL="457200" indent="-457200">
              <a:buAutoNum type="arabicPeriod" startAt="2"/>
            </a:pPr>
            <a:r>
              <a:rPr lang="pl-PL" sz="2000" b="1" dirty="0">
                <a:solidFill>
                  <a:schemeClr val="tx2"/>
                </a:solidFill>
              </a:rPr>
              <a:t>Poziv za financiranje projekata usmjerenih mladima za 202</a:t>
            </a:r>
            <a:r>
              <a:rPr lang="en-US" sz="2000" b="1" dirty="0">
                <a:solidFill>
                  <a:schemeClr val="tx2"/>
                </a:solidFill>
              </a:rPr>
              <a:t>4</a:t>
            </a:r>
            <a:r>
              <a:rPr lang="pl-PL" sz="2000" b="1" dirty="0">
                <a:solidFill>
                  <a:schemeClr val="tx2"/>
                </a:solidFill>
              </a:rPr>
              <a:t>. godinu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2"/>
                </a:solidFill>
              </a:rPr>
              <a:t>        </a:t>
            </a:r>
            <a:r>
              <a:rPr lang="pl-PL" sz="2000" i="1" dirty="0">
                <a:solidFill>
                  <a:schemeClr val="tx2"/>
                </a:solidFill>
              </a:rPr>
              <a:t>Planirana objava: rujan 202</a:t>
            </a:r>
            <a:r>
              <a:rPr lang="en-US" sz="2000" i="1" dirty="0">
                <a:solidFill>
                  <a:schemeClr val="tx2"/>
                </a:solidFill>
              </a:rPr>
              <a:t>4</a:t>
            </a:r>
            <a:r>
              <a:rPr lang="pl-PL" sz="2000" i="1" dirty="0">
                <a:solidFill>
                  <a:schemeClr val="tx2"/>
                </a:solidFill>
              </a:rPr>
              <a:t>.</a:t>
            </a:r>
            <a:endParaRPr lang="hr-HR" sz="2000" i="1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63333739-427C-43CB-AFD3-B7B88667BE81}"/>
              </a:ext>
            </a:extLst>
          </p:cNvPr>
          <p:cNvSpPr txBox="1">
            <a:spLocks/>
          </p:cNvSpPr>
          <p:nvPr/>
        </p:nvSpPr>
        <p:spPr>
          <a:xfrm>
            <a:off x="1179073" y="848478"/>
            <a:ext cx="9833548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chemeClr val="tx2"/>
                </a:solidFill>
              </a:rPr>
              <a:t>Poziv za prijavu projekata udruga usmjerenih podršci roditeljstvu za 202</a:t>
            </a:r>
            <a:r>
              <a:rPr lang="en-US" sz="2400" b="1" dirty="0">
                <a:solidFill>
                  <a:schemeClr val="tx2"/>
                </a:solidFill>
              </a:rPr>
              <a:t>4</a:t>
            </a:r>
            <a:r>
              <a:rPr lang="hr-HR" sz="2400" b="1" dirty="0">
                <a:solidFill>
                  <a:schemeClr val="tx2"/>
                </a:solidFill>
              </a:rPr>
              <a:t>. godinu</a:t>
            </a: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1B7BBCD0-30A0-4052-9E75-1C75AA78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515657"/>
            <a:ext cx="9833548" cy="351397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Opći cilj Poziva: 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aktivna podrška roditeljstvu 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Posebni ciljevi Poziva: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osnažiti partnerstva udruga i ostalih lokalnih dionika u razvoju i provedbi projekata usmjerenih podršci  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   roditeljstvu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potaknuti provedbu projekata usmjerenih podršci i zaštiti zdravlja trudnica i novorođenčadi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potaknuti razvoj i provedbu projekata usmjerenih promicanju ravnopravnog roditeljstva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12988916-BD71-4E21-9874-D9CD677AA7A6}"/>
              </a:ext>
            </a:extLst>
          </p:cNvPr>
          <p:cNvSpPr txBox="1">
            <a:spLocks/>
          </p:cNvSpPr>
          <p:nvPr/>
        </p:nvSpPr>
        <p:spPr>
          <a:xfrm>
            <a:off x="952724" y="1039689"/>
            <a:ext cx="9833548" cy="8279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chemeClr val="tx2"/>
                </a:solidFill>
              </a:rPr>
              <a:t>Poziv za prijavu projekata udruga usmjerenih podršci roditeljstvu za 202</a:t>
            </a:r>
            <a:r>
              <a:rPr lang="en-US" sz="2400" b="1" dirty="0">
                <a:solidFill>
                  <a:schemeClr val="tx2"/>
                </a:solidFill>
              </a:rPr>
              <a:t>4</a:t>
            </a:r>
            <a:r>
              <a:rPr lang="hr-HR" sz="2400" b="1" dirty="0">
                <a:solidFill>
                  <a:schemeClr val="tx2"/>
                </a:solidFill>
              </a:rPr>
              <a:t>. godinu</a:t>
            </a: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6B006639-AB0A-41FB-B020-B538CFF2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724" y="2085788"/>
            <a:ext cx="9833548" cy="4581775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hr-HR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hr-HR" sz="19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Ovim Pozivom u prethodnom razdoblju financirali smo projekte koji su bili usmjereni na:</a:t>
            </a: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hr-HR" sz="19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a) podršku (sadašnjim i budućim) roditeljima (individualni i grupni savjetodavni rad, veća dostupnost trudničkih tečajeva, posebice edukacije o razdoblju nakon poroda i izazovima s kojima se roditelji susreću u navedenom razdoblju, jačanje grupa za potporu dojenju te radionica razvojne gimnastike i masaže)</a:t>
            </a: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hr-HR" sz="19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b) aktivnu podršku </a:t>
            </a:r>
            <a:r>
              <a:rPr lang="hr-HR" sz="19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jednoroditeljskim</a:t>
            </a:r>
            <a:r>
              <a:rPr lang="hr-HR" sz="19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obiteljima (samohranim roditeljima, roditeljima koji nisu u braku ili izvanbračnoj zajednici te samostalno, bez drugog roditelja, skrbe o djetetu – cilj je pružiti podršku roditeljima u ostvarivanju njihove roditeljske uloge uz naglasak na psihološke aspekte samohranog roditeljstva)</a:t>
            </a: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hr-HR" sz="19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c) poticanje očeva na veću uključenost u obiteljskom životu i aktivniju roditeljsku ulogu</a:t>
            </a: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hr-HR" sz="19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d) senzibiliziranje javnosti o važnosti dojenja</a:t>
            </a: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hr-HR" sz="1900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e) aktivnu podršku roditeljima u cilju emocionalnog osnaživanja obitelji, uspješnog suočavanja sa stresom uzrokovanim nepredviđenim teškim događajem (elementarnom nepogodom-potresom) te lakšem i bržem uključivanju u svakodnevan život</a:t>
            </a: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hr-HR" sz="1900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f) edukacija roditelja o opasnostima kojima su djeca izložena prilikom korištenja računala, Interneta i drugih sredstava komuniciranja na daljinu i načinima njihove zaštite</a:t>
            </a: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hr-HR" sz="19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hr-HR" sz="19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U praksi se pokazalo da određena prioritetna područja zahtijevaju izmjene te ćemo, u tom smislu, prije raspisivanja ovog Poziva u 2024. godini, u suradnji sa stručnom službom, usuglasiti izmijenjeni sadržaj Uputa za prijavitelje koji se odnosi na navedeno.  </a:t>
            </a:r>
          </a:p>
          <a:p>
            <a:pPr marL="0" indent="0">
              <a:buNone/>
            </a:pPr>
            <a:endParaRPr lang="hr-HR" sz="19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8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10F0A717-C388-435B-8A95-80899C77DF59}"/>
              </a:ext>
            </a:extLst>
          </p:cNvPr>
          <p:cNvSpPr txBox="1">
            <a:spLocks/>
          </p:cNvSpPr>
          <p:nvPr/>
        </p:nvSpPr>
        <p:spPr>
          <a:xfrm>
            <a:off x="1179073" y="790019"/>
            <a:ext cx="9804607" cy="10777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chemeClr val="tx2"/>
                </a:solidFill>
              </a:rPr>
              <a:t>Poziv za prijavu projekata udruga usmjerenih podršci roditeljstvu za 202</a:t>
            </a:r>
            <a:r>
              <a:rPr lang="en-US" sz="2400" b="1" dirty="0">
                <a:solidFill>
                  <a:schemeClr val="tx2"/>
                </a:solidFill>
              </a:rPr>
              <a:t>4</a:t>
            </a:r>
            <a:r>
              <a:rPr lang="hr-HR" sz="2400" b="1" dirty="0">
                <a:solidFill>
                  <a:schemeClr val="tx2"/>
                </a:solidFill>
              </a:rPr>
              <a:t>. godinu</a:t>
            </a: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70AA7AAF-9649-4579-B210-983DFC10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266516"/>
            <a:ext cx="9833548" cy="294557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tx2"/>
                </a:solidFill>
              </a:rPr>
              <a:t>Planirano trajanje projekta je: najkraće 6 mjeseci, a najdulje 12 mjeseci</a:t>
            </a:r>
          </a:p>
          <a:p>
            <a:pPr marL="0" indent="0">
              <a:buNone/>
            </a:pPr>
            <a:endParaRPr lang="pl-PL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Ukupno planirana vrijednost Poziva je </a:t>
            </a:r>
            <a:r>
              <a:rPr lang="en-US" sz="1800" dirty="0">
                <a:solidFill>
                  <a:schemeClr val="tx2"/>
                </a:solidFill>
              </a:rPr>
              <a:t>530.748,00</a:t>
            </a:r>
            <a:r>
              <a:rPr lang="hr-HR" sz="1800" dirty="0">
                <a:solidFill>
                  <a:schemeClr val="tx2"/>
                </a:solidFill>
              </a:rPr>
              <a:t> eura 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Najmanji iznos koji se može dodijeliti putem Poziva – 6.</a:t>
            </a:r>
            <a:r>
              <a:rPr lang="en-US" sz="1800" dirty="0">
                <a:solidFill>
                  <a:schemeClr val="tx2"/>
                </a:solidFill>
              </a:rPr>
              <a:t>700,00</a:t>
            </a:r>
            <a:r>
              <a:rPr lang="hr-HR" sz="1800" dirty="0">
                <a:solidFill>
                  <a:schemeClr val="tx2"/>
                </a:solidFill>
              </a:rPr>
              <a:t> eura 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Najveći iznos koji se može dodijeliti putem Poziva – 13.</a:t>
            </a:r>
            <a:r>
              <a:rPr lang="en-US" sz="1800" dirty="0">
                <a:solidFill>
                  <a:schemeClr val="tx2"/>
                </a:solidFill>
              </a:rPr>
              <a:t>300,00</a:t>
            </a:r>
            <a:r>
              <a:rPr lang="hr-HR" sz="1800" dirty="0">
                <a:solidFill>
                  <a:schemeClr val="tx2"/>
                </a:solidFill>
              </a:rPr>
              <a:t> eura 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9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32B58B40-448D-4F8D-9C23-86BE8255ACCB}"/>
              </a:ext>
            </a:extLst>
          </p:cNvPr>
          <p:cNvSpPr txBox="1">
            <a:spLocks/>
          </p:cNvSpPr>
          <p:nvPr/>
        </p:nvSpPr>
        <p:spPr>
          <a:xfrm>
            <a:off x="1179073" y="676338"/>
            <a:ext cx="9833548" cy="1066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tx2"/>
                </a:solidFill>
              </a:rPr>
              <a:t>Poziv za financiranje projekata usmjerenih mladima za 202</a:t>
            </a:r>
            <a:r>
              <a:rPr lang="en-US" sz="2400" b="1" dirty="0">
                <a:solidFill>
                  <a:schemeClr val="tx2"/>
                </a:solidFill>
              </a:rPr>
              <a:t>4</a:t>
            </a:r>
            <a:r>
              <a:rPr lang="pl-PL" sz="2400" b="1" dirty="0">
                <a:solidFill>
                  <a:schemeClr val="tx2"/>
                </a:solidFill>
              </a:rPr>
              <a:t>. godinu</a:t>
            </a: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63A4B214-3651-4473-8DFE-CD6AC2C58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266516"/>
            <a:ext cx="9833548" cy="3915146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2300" b="1" dirty="0">
                <a:solidFill>
                  <a:schemeClr val="tx2"/>
                </a:solidFill>
              </a:rPr>
              <a:t>Opći cilj Poziva:</a:t>
            </a:r>
          </a:p>
          <a:p>
            <a:pPr marL="0" indent="0">
              <a:buNone/>
            </a:pPr>
            <a:r>
              <a:rPr lang="hr-HR" sz="2300" b="1" dirty="0">
                <a:solidFill>
                  <a:schemeClr val="tx2"/>
                </a:solidFill>
              </a:rPr>
              <a:t>- </a:t>
            </a:r>
            <a:r>
              <a:rPr lang="hr-HR" sz="2300" dirty="0">
                <a:solidFill>
                  <a:schemeClr val="tx2"/>
                </a:solidFill>
              </a:rPr>
              <a:t> osnaživanje udruga mladih i za mlade u svrhu podizanja kvalitete života mladih.</a:t>
            </a:r>
          </a:p>
          <a:p>
            <a:pPr marL="0" indent="0">
              <a:buNone/>
            </a:pPr>
            <a:r>
              <a:rPr lang="hr-HR" sz="2300" b="1" dirty="0">
                <a:solidFill>
                  <a:schemeClr val="tx2"/>
                </a:solidFill>
              </a:rPr>
              <a:t>Planirana vrijednost Poziva</a:t>
            </a:r>
            <a:r>
              <a:rPr lang="hr-HR" sz="2300" dirty="0">
                <a:solidFill>
                  <a:schemeClr val="tx2"/>
                </a:solidFill>
              </a:rPr>
              <a:t>: </a:t>
            </a:r>
            <a:r>
              <a:rPr lang="en-US" sz="2300" b="1" dirty="0">
                <a:solidFill>
                  <a:schemeClr val="tx2"/>
                </a:solidFill>
              </a:rPr>
              <a:t>1.300.000,00</a:t>
            </a:r>
            <a:r>
              <a:rPr lang="hr-HR" sz="2300" b="1" dirty="0">
                <a:solidFill>
                  <a:schemeClr val="tx2"/>
                </a:solidFill>
              </a:rPr>
              <a:t> eura</a:t>
            </a:r>
            <a:endParaRPr lang="hr-HR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2300" b="1" dirty="0">
                <a:solidFill>
                  <a:schemeClr val="tx2"/>
                </a:solidFill>
              </a:rPr>
              <a:t>Posebni ciljevi Poziva</a:t>
            </a:r>
            <a:r>
              <a:rPr lang="hr-HR" sz="23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hr-HR" sz="2300" dirty="0">
                <a:solidFill>
                  <a:schemeClr val="tx2"/>
                </a:solidFill>
              </a:rPr>
              <a:t>-  poticanje mladih za preuzimanje i prakticiranje uloge aktivnog građanina u različitim dijelovima društvenog života i rješavanju pojedinih društvenih problema,</a:t>
            </a:r>
          </a:p>
          <a:p>
            <a:pPr marL="0" indent="0">
              <a:buNone/>
            </a:pPr>
            <a:r>
              <a:rPr lang="hr-HR" sz="2300" dirty="0">
                <a:solidFill>
                  <a:schemeClr val="tx2"/>
                </a:solidFill>
              </a:rPr>
              <a:t>-  podizanje razine informiranosti mladih o njihovim mogućnostima te o programima i uslugama koje im se nude u lokalnoj zajednici,</a:t>
            </a:r>
          </a:p>
          <a:p>
            <a:pPr marL="0" indent="0">
              <a:buNone/>
            </a:pPr>
            <a:r>
              <a:rPr lang="hr-HR" sz="2300" dirty="0">
                <a:solidFill>
                  <a:schemeClr val="tx2"/>
                </a:solidFill>
              </a:rPr>
              <a:t>-  smanjenje svih pojavnih oblika nasilja nad i među mladima,</a:t>
            </a:r>
          </a:p>
          <a:p>
            <a:pPr marL="0" indent="0">
              <a:buNone/>
            </a:pPr>
            <a:r>
              <a:rPr lang="hr-HR" sz="2300" dirty="0">
                <a:solidFill>
                  <a:schemeClr val="tx2"/>
                </a:solidFill>
              </a:rPr>
              <a:t>-  očuvanje mentalnog zdravlja i psihološke dobrobiti mladih,</a:t>
            </a:r>
          </a:p>
          <a:p>
            <a:pPr marL="0" indent="0">
              <a:buNone/>
            </a:pPr>
            <a:r>
              <a:rPr lang="hr-HR" sz="2300" dirty="0">
                <a:solidFill>
                  <a:schemeClr val="tx2"/>
                </a:solidFill>
              </a:rPr>
              <a:t>-  prevencija svih oblika ovisnosti mladih,</a:t>
            </a:r>
          </a:p>
          <a:p>
            <a:pPr marL="0" indent="0">
              <a:buNone/>
            </a:pPr>
            <a:r>
              <a:rPr lang="hr-HR" sz="2300" dirty="0">
                <a:solidFill>
                  <a:schemeClr val="tx2"/>
                </a:solidFill>
              </a:rPr>
              <a:t>-  poticanje organizacija civilnog društva na djelovanje u smjeru poboljšanja uvjeta za zadovoljavanje potreba mladih.</a:t>
            </a:r>
          </a:p>
          <a:p>
            <a:pPr marL="0" indent="0">
              <a:buNone/>
            </a:pPr>
            <a:endParaRPr lang="hr-HR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8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>
            <a:extLst>
              <a:ext uri="{FF2B5EF4-FFF2-40B4-BE49-F238E27FC236}">
                <a16:creationId xmlns:a16="http://schemas.microsoft.com/office/drawing/2014/main" id="{CFFDE5BE-1595-4E25-8932-C007CAF30C26}"/>
              </a:ext>
            </a:extLst>
          </p:cNvPr>
          <p:cNvSpPr txBox="1">
            <a:spLocks/>
          </p:cNvSpPr>
          <p:nvPr/>
        </p:nvSpPr>
        <p:spPr>
          <a:xfrm>
            <a:off x="2659529" y="2085788"/>
            <a:ext cx="6884895" cy="203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id="{EC18666C-B275-4D1F-8410-D90BC825EB83}"/>
              </a:ext>
            </a:extLst>
          </p:cNvPr>
          <p:cNvSpPr txBox="1">
            <a:spLocks/>
          </p:cNvSpPr>
          <p:nvPr/>
        </p:nvSpPr>
        <p:spPr>
          <a:xfrm>
            <a:off x="3048000" y="3948056"/>
            <a:ext cx="6096000" cy="1481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Slika 9" descr="Slika na kojoj se prikazuje tekst, znak&#10;&#10;Opis je automatski generiran">
            <a:extLst>
              <a:ext uri="{FF2B5EF4-FFF2-40B4-BE49-F238E27FC236}">
                <a16:creationId xmlns:a16="http://schemas.microsoft.com/office/drawing/2014/main" id="{04DABA70-D502-4F46-B7C9-42B1FE70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4" y="257644"/>
            <a:ext cx="3387840" cy="532375"/>
          </a:xfrm>
          <a:prstGeom prst="rect">
            <a:avLst/>
          </a:prstGeom>
        </p:spPr>
      </p:pic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FAEE174E-C666-45D4-84B1-8005A9189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1980267"/>
            <a:ext cx="9833548" cy="4201396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3600" dirty="0">
                <a:solidFill>
                  <a:schemeClr val="tx2"/>
                </a:solidFill>
              </a:rPr>
              <a:t>Hvala na pažnji!</a:t>
            </a:r>
          </a:p>
          <a:p>
            <a:pPr marL="0" indent="0" algn="ctr">
              <a:buNone/>
            </a:pPr>
            <a:endParaRPr lang="hr-HR" sz="3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dirty="0">
                <a:solidFill>
                  <a:schemeClr val="tx2"/>
                </a:solidFill>
              </a:rPr>
              <a:t>Kontakt:</a:t>
            </a:r>
          </a:p>
          <a:p>
            <a:pPr marL="0" indent="0" algn="ctr">
              <a:buNone/>
            </a:pPr>
            <a:r>
              <a:rPr lang="hr-HR" dirty="0">
                <a:solidFill>
                  <a:schemeClr val="tx2"/>
                </a:solidFill>
              </a:rPr>
              <a:t>Središnji državni ured za demografiju i mlade</a:t>
            </a:r>
          </a:p>
          <a:p>
            <a:pPr marL="0" indent="0" algn="ctr">
              <a:buNone/>
            </a:pPr>
            <a:r>
              <a:rPr lang="hr-HR" sz="2400" dirty="0">
                <a:solidFill>
                  <a:schemeClr val="tx2"/>
                </a:solidFill>
              </a:rPr>
              <a:t>S</a:t>
            </a:r>
            <a:r>
              <a:rPr lang="en-US" sz="2400" dirty="0" err="1">
                <a:solidFill>
                  <a:schemeClr val="tx2"/>
                </a:solidFill>
              </a:rPr>
              <a:t>ektor</a:t>
            </a:r>
            <a:r>
              <a:rPr lang="hr-HR" sz="2400" dirty="0">
                <a:solidFill>
                  <a:schemeClr val="tx2"/>
                </a:solidFill>
              </a:rPr>
              <a:t> za programe i projekte u području demografije i mladih</a:t>
            </a:r>
          </a:p>
          <a:p>
            <a:pPr marL="0" indent="0" algn="ctr">
              <a:buNone/>
            </a:pPr>
            <a:endParaRPr lang="hr-HR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2200" dirty="0">
                <a:solidFill>
                  <a:schemeClr val="tx2"/>
                </a:solidFill>
              </a:rPr>
              <a:t>programi_projekti@demografijaimladi.hr</a:t>
            </a:r>
          </a:p>
          <a:p>
            <a:pPr marL="0" indent="0" algn="ctr">
              <a:buNone/>
            </a:pPr>
            <a:r>
              <a:rPr lang="hr-HR" sz="2200" dirty="0">
                <a:solidFill>
                  <a:schemeClr val="tx2"/>
                </a:solidFill>
              </a:rPr>
              <a:t>projekti-mladi@demografijaimladi.hr</a:t>
            </a:r>
          </a:p>
          <a:p>
            <a:pPr marL="0" indent="0" algn="ctr">
              <a:buNone/>
            </a:pPr>
            <a:endParaRPr lang="hr-HR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2200" dirty="0">
                <a:solidFill>
                  <a:schemeClr val="tx2"/>
                </a:solidFill>
                <a:hlinkClick r:id="rId3"/>
              </a:rPr>
              <a:t>https://demografijaimladi.gov.hr</a:t>
            </a:r>
            <a:endParaRPr lang="hr-HR" sz="2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hr-HR" sz="2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hr-HR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6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ad7eb5-cc78-49a1-b3fd-844bfd0cd233" xsi:nil="true"/>
    <lcf76f155ced4ddcb4097134ff3c332f xmlns="c37f284c-71b2-4700-9307-becfd60a4b9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6303F9BE8FA6419C57993217477FAC" ma:contentTypeVersion="15" ma:contentTypeDescription="Stvaranje novog dokumenta." ma:contentTypeScope="" ma:versionID="ea0d207052b4f4706cfb7805754f4072">
  <xsd:schema xmlns:xsd="http://www.w3.org/2001/XMLSchema" xmlns:xs="http://www.w3.org/2001/XMLSchema" xmlns:p="http://schemas.microsoft.com/office/2006/metadata/properties" xmlns:ns2="c37f284c-71b2-4700-9307-becfd60a4b9e" xmlns:ns3="9cad7eb5-cc78-49a1-b3fd-844bfd0cd233" targetNamespace="http://schemas.microsoft.com/office/2006/metadata/properties" ma:root="true" ma:fieldsID="39b663b7941344b3c5a817166e159538" ns2:_="" ns3:_="">
    <xsd:import namespace="c37f284c-71b2-4700-9307-becfd60a4b9e"/>
    <xsd:import namespace="9cad7eb5-cc78-49a1-b3fd-844bfd0cd2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f284c-71b2-4700-9307-becfd60a4b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Oznake slika" ma:readOnly="false" ma:fieldId="{5cf76f15-5ced-4ddc-b409-7134ff3c332f}" ma:taxonomyMulti="true" ma:sspId="ec24c633-84e9-4b04-bdf8-f25809a539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d7eb5-cc78-49a1-b3fd-844bfd0cd23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08af1ce-172d-413c-8f69-273028aeb87e}" ma:internalName="TaxCatchAll" ma:showField="CatchAllData" ma:web="9cad7eb5-cc78-49a1-b3fd-844bfd0cd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4CBEF7-9AE9-4D80-83F5-6081EFF028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F51850-B3B9-4340-8563-1D8E9EA67328}">
  <ds:schemaRefs>
    <ds:schemaRef ds:uri="http://schemas.microsoft.com/office/2006/metadata/properties"/>
    <ds:schemaRef ds:uri="http://schemas.microsoft.com/office/infopath/2007/PartnerControls"/>
    <ds:schemaRef ds:uri="9cad7eb5-cc78-49a1-b3fd-844bfd0cd233"/>
    <ds:schemaRef ds:uri="c37f284c-71b2-4700-9307-becfd60a4b9e"/>
  </ds:schemaRefs>
</ds:datastoreItem>
</file>

<file path=customXml/itemProps3.xml><?xml version="1.0" encoding="utf-8"?>
<ds:datastoreItem xmlns:ds="http://schemas.openxmlformats.org/officeDocument/2006/customXml" ds:itemID="{47B425FE-5E8F-4B28-94BF-A50C3AC04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f284c-71b2-4700-9307-becfd60a4b9e"/>
    <ds:schemaRef ds:uri="9cad7eb5-cc78-49a1-b3fd-844bfd0cd2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655</Words>
  <Application>Microsoft Office PowerPoint</Application>
  <PresentationFormat>Široki zaslon</PresentationFormat>
  <Paragraphs>77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Neda Fariš</dc:creator>
  <cp:lastModifiedBy>Ivana Juričić</cp:lastModifiedBy>
  <cp:revision>146</cp:revision>
  <dcterms:created xsi:type="dcterms:W3CDTF">2021-05-12T09:33:54Z</dcterms:created>
  <dcterms:modified xsi:type="dcterms:W3CDTF">2024-03-21T13:55:55Z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0x010100A26303F9BE8FA6419C57993217477FAC</vt:lpwstr>
  </property>
  <property fmtid="{D5CDD505-2E9C-101B-9397-08002B2CF9AE}" pid="3" name="MediaServiceImageTags">
    <vt:lpwstr/>
  </property>
</Properties>
</file>